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427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61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540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66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72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33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923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60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750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8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15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ave">
          <a:fgClr>
            <a:schemeClr val="accent1"/>
          </a:fgClr>
          <a:bgClr>
            <a:schemeClr val="accent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7D632-D493-4170-BA9B-3CE0456F4645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8B329-9628-4B59-A88B-2B02308B37FF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282477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общеобразовательное учреждение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 Средняя школа № 53”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1024062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развития критического мышления </a:t>
            </a:r>
          </a:p>
          <a:p>
            <a:pPr marL="0" indent="0" algn="ctr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Критическое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тот тип мышления, который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критически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относится к любым утверждениям, не принимать ничего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веру без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доказательств, но быть при этом открытым новым идеям,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методам.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Конструктивную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«технологии критического мышления»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базовая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трех стадий организации учебного процесса: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«Вызов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осмысление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размышление»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0750" y="4428066"/>
            <a:ext cx="4781250" cy="24299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00" y="524446"/>
            <a:ext cx="841500" cy="119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97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802" y="2574236"/>
            <a:ext cx="7622651" cy="4681330"/>
          </a:xfrm>
          <a:prstGeom prst="rect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  <a:alpha val="50000"/>
                  </a:schemeClr>
                </a:gs>
                <a:gs pos="45000">
                  <a:schemeClr val="accent1">
                    <a:lumMod val="45000"/>
                    <a:lumOff val="55000"/>
                  </a:schemeClr>
                </a:gs>
                <a:gs pos="42000">
                  <a:schemeClr val="accent1">
                    <a:lumMod val="45000"/>
                    <a:lumOff val="55000"/>
                    <a:alpha val="1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50800" dist="50800" dir="5400000" algn="ctr" rotWithShape="0">
              <a:srgbClr val="000000">
                <a:alpha val="39000"/>
              </a:srgbClr>
            </a:outerShdw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16226" y="606287"/>
            <a:ext cx="11270974" cy="3600986"/>
          </a:xfrm>
          <a:prstGeom prst="rect">
            <a:avLst/>
          </a:prstGeom>
          <a:effectLst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Мозговая атака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 э т а п: </a:t>
            </a:r>
            <a:r>
              <a:rPr lang="ru-RU" sz="20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Учащимся предлагается подумать и записать все, что они</a:t>
            </a:r>
            <a:r>
              <a:rPr lang="ru-RU" sz="20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или думают, что знают, по данной теме;</a:t>
            </a:r>
          </a:p>
          <a:p>
            <a:r>
              <a:rPr lang="ru-RU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 э т а п: </a:t>
            </a:r>
            <a:r>
              <a:rPr lang="ru-RU" sz="20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 информацией.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эффективному использованию: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Жесткий лимит времени на 1-м этапе 5-7 минут;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 обсуждении идеи не критикуются,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разногласия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фиксируются;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Оперативная запись высказанных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64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789" y="2618754"/>
            <a:ext cx="4476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7442" y="369324"/>
            <a:ext cx="1132067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i="0" u="none" strike="noStrike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«Кластер»</a:t>
            </a:r>
          </a:p>
          <a:p>
            <a:endParaRPr lang="ru-RU" sz="1600" b="1" i="0" u="none" strike="noStrike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Посередине чистого листа (классной доски) необходимо написать ключевое слово или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тезис, который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«сердцем» текста.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Вокруг «накидать» слова или предложения, выражающие идеи, факты, образы, подходящие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данной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темы. (Модель «планета и ее спутники»).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6286" y="4260719"/>
            <a:ext cx="113007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 мере записи, появившиеся слова соединяются прямыми линиями с ключевым понятием.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«спутников» в свою очередь тоже появляются «спутники», устанавливаются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логические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связи.</a:t>
            </a:r>
          </a:p>
        </p:txBody>
      </p:sp>
    </p:spTree>
    <p:extLst>
      <p:ext uri="{BB962C8B-B14F-4D97-AF65-F5344CB8AC3E}">
        <p14:creationId xmlns:p14="http://schemas.microsoft.com/office/powerpoint/2010/main" val="255385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7626" y="0"/>
            <a:ext cx="101478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i="0" u="none" strike="noStrike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0" u="none" strike="noStrike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«Корзина» идей, понятий, имен…</a:t>
            </a:r>
          </a:p>
          <a:p>
            <a:endParaRPr lang="ru-RU" sz="1600" b="1" i="0" u="none" strike="noStrike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Задается прямой вопрос о том, что известно ученикам по той или иной проблеме.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Сначала каждый ученик вспоминает и записывает в тетради все, что знает по той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иной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проблеме (строго индивидуальная работа, продолжительность 1-2 минуты).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Затем происходит обмен информацией в парах или группах. Ученики делятся друг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другом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известным знанием (групповая работа). Время на обсуждение не более 3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минут. Это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должно быть организованным, например, ученики должны выяснить,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совпали имеющиеся представления, по поводу чего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возникли разногласия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Далее каждая группа по кругу называет какое-то одно сведение или факт, при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этом, не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повторяя ранее сказанного (составляется список идей).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Все сведения кратко в виде тезисов записываются учителем в «корзинке» идей (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комментариев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даже если они ошибочны. В корзину идей можно «сбрасывать»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факты, мнения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имена, проблемы, понятия, имеющие отношение к теме урока. Далее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урока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разрозненные в сознании ребенка факты или мнения, проблемы или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 могут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связаны в логические цепи.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Все ошибки исправляются далее, по мере освоения новой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222286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4938" y="790714"/>
            <a:ext cx="855096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Круги по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воде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раздольная, разумная и т.д.</a:t>
            </a:r>
          </a:p>
          <a:p>
            <a:r>
              <a:rPr lang="ru-RU" sz="24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огромная, очаровательная, открытая и т.д.</a:t>
            </a:r>
          </a:p>
          <a:p>
            <a:r>
              <a:rPr lang="ru-RU" sz="24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добрая, душевная, достойная и т.д.</a:t>
            </a:r>
          </a:p>
          <a:p>
            <a:r>
              <a:rPr lang="ru-RU" sz="24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интересная, известная, интеллектуальная и т.д.</a:t>
            </a:r>
          </a:p>
          <a:p>
            <a:r>
              <a:rPr lang="ru-RU" sz="24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необъятная, наилучшая, ненаглядная и т.д.</a:t>
            </a:r>
          </a:p>
          <a:p>
            <a:r>
              <a:rPr lang="ru-RU" sz="24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авторитетная, активная, актуальная, аккуратная </a:t>
            </a:r>
            <a:r>
              <a:rPr lang="ru-RU" sz="24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86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435" y="785191"/>
            <a:ext cx="10028582" cy="607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68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445" y="133004"/>
            <a:ext cx="1174588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этапе </a:t>
            </a:r>
            <a:r>
              <a:rPr lang="ru-RU" sz="1600" b="1" i="1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вызова </a:t>
            </a: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памяти «вызываются», актуализируются имеющиеся знания и представления об</a:t>
            </a:r>
            <a:r>
              <a:rPr lang="ru-RU" sz="16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изучаемом, формируется личный интерес, определяются цели рассмотрения той или иной темы.</a:t>
            </a:r>
          </a:p>
          <a:p>
            <a:pPr algn="just"/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отсутствие результативности обучения объясняется тем обстоятельством, что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конструирует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обучения, исходя из поставленных им целей, подразумевая, что эти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изначально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приняты учащимися как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собственные. Необходимо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возможность учащемуся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самому поставить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обучения, создающие необходимый внутренний мотив к процессу учения.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Активизации познавательной деятельности учеников.</a:t>
            </a:r>
          </a:p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реализации фазы вызова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Учащиеся могут высказывать свою точку зрения по поводу изучаемой темы, причем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делая это свободно, без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боязни ошибиться и быть исправленным преподавателем.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Важно, чтобы высказывания фиксировались, любое из них будет важным для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дальнейшей работы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данном этапе нет «правильных» или «неправильных» высказываний.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Было бы целесообразно сочетание индивидуальной и групповой работы.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позволит каждому ученику актуализировать свои знания и опыт. Групповая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позволяет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услышать другие мнения, изложить свою точку зрения без риска ошибиться.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 мнениями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способствовать и выработке новых идей, которые часто являются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неожиданными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продуктивными. Обмен мнениями может способствовать и появлению интересных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вопросов, поиск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ответов на которые будет побуждать к изучению нового материала. Кроме того,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некоторые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боятся излагать свое мнение преподавателю или сразу в большой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аудитории. Работа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небольших группах позволяет таким учащимся чувствовать себя более комфортно.</a:t>
            </a:r>
          </a:p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преподавателя на этом этапе работы состоит в том, чтобы стимулировать учащихся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вспоминанию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 они уже знают по изучаемой теме, способствовать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бесконфликтному обмену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мнениями в группах, фиксации и систематизации информации, полученной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школьников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3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769" y="1462267"/>
            <a:ext cx="8402308" cy="5233016"/>
          </a:xfrm>
          <a:prstGeom prst="rect">
            <a:avLst/>
          </a:prstGeom>
          <a:ln>
            <a:noFill/>
          </a:ln>
          <a:effectLst>
            <a:glow>
              <a:schemeClr val="accent1"/>
            </a:glow>
            <a:outerShdw blurRad="1270000" dist="546100" dir="1800000" sx="200000" sy="200000" algn="ctr" rotWithShape="0">
              <a:schemeClr val="accent5">
                <a:lumMod val="20000"/>
                <a:lumOff val="80000"/>
                <a:alpha val="0"/>
              </a:schemeClr>
            </a:outerShdw>
            <a:reflection endPos="0" dist="50800" dir="5400000" sy="-100000" algn="bl" rotWithShape="0"/>
            <a:softEdge rad="1270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59026" y="208722"/>
            <a:ext cx="1174805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стадии </a:t>
            </a:r>
            <a:r>
              <a:rPr lang="ru-RU" sz="1600" b="1" i="1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осмысления </a:t>
            </a: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(или реализации смысла), как правило, обучающийся вступает в контакт с новой</a:t>
            </a:r>
            <a:r>
              <a:rPr lang="ru-RU" sz="16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информацией. Происходит ее систематизация.</a:t>
            </a:r>
          </a:p>
          <a:p>
            <a:pPr algn="just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фазе осмысления содержания учащиеся:</a:t>
            </a:r>
          </a:p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Осуществляют контакт с новой информацией.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Пытаются сопоставить эту информацию с уже имеющимися знаниями и опытом.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Акцентируют свое внимание на поиске ответов на возникшие ранее вопросы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затруднения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Обращают внимание на неясности, пытаясь поставить новые вопросы.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Стремятся отследить сам процесс знакомства с новой информацией,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внимание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то, что именно привлекает их внимание, какие аспекты менее интересны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почему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Готовятся к анализу и обсуждению услышанного или прочитанного.</a:t>
            </a:r>
          </a:p>
          <a:p>
            <a:pPr algn="just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Преподаватель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данном этапе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Может быть непосредственным источником новой информации. В этом случае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задача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в ее ясном и привлекательном изложении.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Если школьники работают с текстом, учитель отслеживает степень активности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работы, внимательности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чтении.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Для организации работы с текстом учитель предлагает различные приемы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вдумчивого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и размышления о прочитанном.</a:t>
            </a:r>
          </a:p>
        </p:txBody>
      </p:sp>
    </p:spTree>
    <p:extLst>
      <p:ext uri="{BB962C8B-B14F-4D97-AF65-F5344CB8AC3E}">
        <p14:creationId xmlns:p14="http://schemas.microsoft.com/office/powerpoint/2010/main" val="294756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5375" y="434911"/>
            <a:ext cx="6096000" cy="47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Этап </a:t>
            </a:r>
            <a:r>
              <a:rPr lang="ru-RU" sz="1600" b="1" i="1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размышления </a:t>
            </a: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(рефлексии) характеризуется тем, что учащиеся закрепляют новые знания и активно</a:t>
            </a:r>
            <a:r>
              <a:rPr lang="ru-RU" sz="16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перестраивают собственные первичные представления с тем, чтобы включить в них новые понятия. Таким</a:t>
            </a:r>
            <a:r>
              <a:rPr lang="ru-RU" sz="16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происходит «присвоение» нового знания и формирование на его основе собственного</a:t>
            </a:r>
            <a:r>
              <a:rPr lang="ru-RU" sz="16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аргументированного представления об изучаемом.</a:t>
            </a:r>
          </a:p>
          <a:p>
            <a:pPr algn="just"/>
            <a:endParaRPr lang="ru-RU" sz="1600" b="0" i="0" u="none" strike="noStrike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рефлексии та информация, которая была новой, становится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присвоенной, превращается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собственное знание.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Рефлексивный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направлен на прояснение смысла нового материала,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дальнейшего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маршрута обучения (это понятно, это непонятно, об этом необходимо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еще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 этому поводу лучше было бы задать вопрос и так далее). Но этот анализ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мало полезен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он не обращен в словесную или письменную форму.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Именно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вербализации тот хаос мыслей, который был в сознании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самостоятельного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осмысления, структурируется, превращаясь в новое знание.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375" y="1198513"/>
            <a:ext cx="4668299" cy="291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3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7554" y="437525"/>
            <a:ext cx="113828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трех фаз технологии развития критического</a:t>
            </a:r>
          </a:p>
          <a:p>
            <a:pPr algn="ctr"/>
            <a:r>
              <a:rPr lang="ru-RU" sz="16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  <a:endParaRPr lang="ru-RU" sz="1000" b="1" i="0" u="none" strike="noStrike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548317"/>
              </p:ext>
            </p:extLst>
          </p:nvPr>
        </p:nvGraphicFramePr>
        <p:xfrm>
          <a:off x="266006" y="1978430"/>
          <a:ext cx="11363500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8918">
                  <a:extLst>
                    <a:ext uri="{9D8B030D-6E8A-4147-A177-3AD203B41FA5}">
                      <a16:colId xmlns:a16="http://schemas.microsoft.com/office/drawing/2014/main" val="4128536016"/>
                    </a:ext>
                  </a:extLst>
                </a:gridCol>
                <a:gridCol w="3620730">
                  <a:extLst>
                    <a:ext uri="{9D8B030D-6E8A-4147-A177-3AD203B41FA5}">
                      <a16:colId xmlns:a16="http://schemas.microsoft.com/office/drawing/2014/main" val="138644546"/>
                    </a:ext>
                  </a:extLst>
                </a:gridCol>
                <a:gridCol w="3943852">
                  <a:extLst>
                    <a:ext uri="{9D8B030D-6E8A-4147-A177-3AD203B41FA5}">
                      <a16:colId xmlns:a16="http://schemas.microsoft.com/office/drawing/2014/main" val="592771963"/>
                    </a:ext>
                  </a:extLst>
                </a:gridCol>
              </a:tblGrid>
              <a:tr h="3765665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Вызов</a:t>
                      </a:r>
                    </a:p>
                    <a:p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Мотивационная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(побуждение к работе с новой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информацией, пробуждение</a:t>
                      </a: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интереса к теме)</a:t>
                      </a:r>
                    </a:p>
                    <a:p>
                      <a:pPr algn="ctr"/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Информационная </a:t>
                      </a: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(вызов «на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поверхность» имеющихся знании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теме)</a:t>
                      </a:r>
                    </a:p>
                    <a:p>
                      <a:pPr algn="ctr"/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Коммуникационная</a:t>
                      </a: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(бесконфликтный обмен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мнениями) 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Осмысление содержания</a:t>
                      </a:r>
                    </a:p>
                    <a:p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Информационная </a:t>
                      </a: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(получение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новой информации по теме)</a:t>
                      </a:r>
                    </a:p>
                    <a:p>
                      <a:pPr algn="ctr"/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Систематизационная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(классификация полученной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информации по категориям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знания)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</a:t>
                      </a:r>
                    </a:p>
                    <a:p>
                      <a:pPr algn="ctr"/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Коммуникационная </a:t>
                      </a: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(обмен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мнениями о новой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информации)</a:t>
                      </a:r>
                    </a:p>
                    <a:p>
                      <a:pPr algn="ctr"/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Информационная</a:t>
                      </a: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(приобретение нового знания)</a:t>
                      </a:r>
                    </a:p>
                    <a:p>
                      <a:pPr algn="ctr"/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Мотивационная </a:t>
                      </a: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(побуждение к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дальнейшему расширению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информационного поля)</a:t>
                      </a:r>
                    </a:p>
                    <a:p>
                      <a:pPr algn="ctr"/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Оценочная </a:t>
                      </a: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(соотнесение новой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информации и имеющихся знаний,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выработка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собственной позиции,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процесса)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795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29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959641"/>
              </p:ext>
            </p:extLst>
          </p:nvPr>
        </p:nvGraphicFramePr>
        <p:xfrm>
          <a:off x="874645" y="1049269"/>
          <a:ext cx="9670773" cy="51909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6890">
                  <a:extLst>
                    <a:ext uri="{9D8B030D-6E8A-4147-A177-3AD203B41FA5}">
                      <a16:colId xmlns:a16="http://schemas.microsoft.com/office/drawing/2014/main" val="3097464561"/>
                    </a:ext>
                  </a:extLst>
                </a:gridCol>
                <a:gridCol w="994826">
                  <a:extLst>
                    <a:ext uri="{9D8B030D-6E8A-4147-A177-3AD203B41FA5}">
                      <a16:colId xmlns:a16="http://schemas.microsoft.com/office/drawing/2014/main" val="329975618"/>
                    </a:ext>
                  </a:extLst>
                </a:gridCol>
                <a:gridCol w="1062723">
                  <a:extLst>
                    <a:ext uri="{9D8B030D-6E8A-4147-A177-3AD203B41FA5}">
                      <a16:colId xmlns:a16="http://schemas.microsoft.com/office/drawing/2014/main" val="77370214"/>
                    </a:ext>
                  </a:extLst>
                </a:gridCol>
                <a:gridCol w="885602">
                  <a:extLst>
                    <a:ext uri="{9D8B030D-6E8A-4147-A177-3AD203B41FA5}">
                      <a16:colId xmlns:a16="http://schemas.microsoft.com/office/drawing/2014/main" val="1971677163"/>
                    </a:ext>
                  </a:extLst>
                </a:gridCol>
                <a:gridCol w="885602">
                  <a:extLst>
                    <a:ext uri="{9D8B030D-6E8A-4147-A177-3AD203B41FA5}">
                      <a16:colId xmlns:a16="http://schemas.microsoft.com/office/drawing/2014/main" val="4252523456"/>
                    </a:ext>
                  </a:extLst>
                </a:gridCol>
                <a:gridCol w="1239842">
                  <a:extLst>
                    <a:ext uri="{9D8B030D-6E8A-4147-A177-3AD203B41FA5}">
                      <a16:colId xmlns:a16="http://schemas.microsoft.com/office/drawing/2014/main" val="3160557091"/>
                    </a:ext>
                  </a:extLst>
                </a:gridCol>
                <a:gridCol w="1062723">
                  <a:extLst>
                    <a:ext uri="{9D8B030D-6E8A-4147-A177-3AD203B41FA5}">
                      <a16:colId xmlns:a16="http://schemas.microsoft.com/office/drawing/2014/main" val="1533332111"/>
                    </a:ext>
                  </a:extLst>
                </a:gridCol>
                <a:gridCol w="1062723">
                  <a:extLst>
                    <a:ext uri="{9D8B030D-6E8A-4147-A177-3AD203B41FA5}">
                      <a16:colId xmlns:a16="http://schemas.microsoft.com/office/drawing/2014/main" val="2415645006"/>
                    </a:ext>
                  </a:extLst>
                </a:gridCol>
                <a:gridCol w="1239842">
                  <a:extLst>
                    <a:ext uri="{9D8B030D-6E8A-4147-A177-3AD203B41FA5}">
                      <a16:colId xmlns:a16="http://schemas.microsoft.com/office/drawing/2014/main" val="521877168"/>
                    </a:ext>
                  </a:extLst>
                </a:gridCol>
              </a:tblGrid>
              <a:tr h="3573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прием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стадия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marR="159385" indent="182880" algn="l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extLst>
                  <a:ext uri="{0D108BD9-81ED-4DB2-BD59-A6C34878D82A}">
                    <a16:rowId xmlns:a16="http://schemas.microsoft.com/office/drawing/2014/main" val="2190879934"/>
                  </a:ext>
                </a:extLst>
              </a:tr>
              <a:tr h="71462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 урока (вызов)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«кластер»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«загадка»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мозговой штурм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Отсроченная догадка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Фантастическая добавка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Театрализация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 –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нетка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Интеллектуальная разминка (опрос)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extLst>
                  <a:ext uri="{0D108BD9-81ED-4DB2-BD59-A6C34878D82A}">
                    <a16:rowId xmlns:a16="http://schemas.microsoft.com/office/drawing/2014/main" val="3896237803"/>
                  </a:ext>
                </a:extLst>
              </a:tr>
              <a:tr h="10719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Объяснение нового материала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Зигзаг - 2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инсерт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МФО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(метод фокальных объектов)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Дерево предсказаний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Круги по воде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 остановками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extLst>
                  <a:ext uri="{0D108BD9-81ED-4DB2-BD59-A6C34878D82A}">
                    <a16:rowId xmlns:a16="http://schemas.microsoft.com/office/drawing/2014/main" val="2270094827"/>
                  </a:ext>
                </a:extLst>
              </a:tr>
              <a:tr h="595521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Закрепление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загадка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Учебно – мозговой штурм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 контрольных вопросов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МФО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инсерт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Оживи картину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Бином фантазии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extLst>
                  <a:ext uri="{0D108BD9-81ED-4DB2-BD59-A6C34878D82A}">
                    <a16:rowId xmlns:a16="http://schemas.microsoft.com/office/drawing/2014/main" val="2352529611"/>
                  </a:ext>
                </a:extLst>
              </a:tr>
              <a:tr h="53596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Повторение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кластер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загадка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Бином фантазии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Оживи картину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театрализация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Ролевая игра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МФО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Круги по воде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extLst>
                  <a:ext uri="{0D108BD9-81ED-4DB2-BD59-A6C34878D82A}">
                    <a16:rowId xmlns:a16="http://schemas.microsoft.com/office/drawing/2014/main" val="3458889680"/>
                  </a:ext>
                </a:extLst>
              </a:tr>
              <a:tr h="89328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(конец урока)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кластер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Зигзаг - 2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Интеллектуальная разминка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Синквейн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Ролевой проект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Исследовательский проект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Бином фантазии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extLst>
                  <a:ext uri="{0D108BD9-81ED-4DB2-BD59-A6C34878D82A}">
                    <a16:rowId xmlns:a16="http://schemas.microsoft.com/office/drawing/2014/main" val="931827908"/>
                  </a:ext>
                </a:extLst>
              </a:tr>
              <a:tr h="3573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Домашнее задание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загадка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кластер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Оживи картину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инсерт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Круги по воде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Бином фантазии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extLst>
                  <a:ext uri="{0D108BD9-81ED-4DB2-BD59-A6C34878D82A}">
                    <a16:rowId xmlns:a16="http://schemas.microsoft.com/office/drawing/2014/main" val="37112822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000487" y="651392"/>
            <a:ext cx="323383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82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71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КОНСТРУКТОР УРОКА.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0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9779">
            <a:off x="3562428" y="122972"/>
            <a:ext cx="7785907" cy="5273072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sp>
        <p:nvSpPr>
          <p:cNvPr id="3" name="Прямоугольник 2"/>
          <p:cNvSpPr/>
          <p:nvPr/>
        </p:nvSpPr>
        <p:spPr>
          <a:xfrm>
            <a:off x="972589" y="493032"/>
            <a:ext cx="105156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методические приемы развития критического мышления</a:t>
            </a:r>
          </a:p>
          <a:p>
            <a:endParaRPr lang="ru-RU" sz="1600" b="1" i="1" u="none" strike="noStrike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кластер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понятия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Знаю,хочу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узнать, узнал"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Таск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-анализ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Инсерт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Эссе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атака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дискусиия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остановками и вопросы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Продвинутая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Перепутанные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цепочки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Взаимоопрос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"Зигзаг"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"Бортовой журнал"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воде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"Корзина" идей, понятий, имен...</a:t>
            </a:r>
          </a:p>
        </p:txBody>
      </p:sp>
    </p:spTree>
    <p:extLst>
      <p:ext uri="{BB962C8B-B14F-4D97-AF65-F5344CB8AC3E}">
        <p14:creationId xmlns:p14="http://schemas.microsoft.com/office/powerpoint/2010/main" val="47240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8661" y="86916"/>
            <a:ext cx="112610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ТАСК-анализ (Тезис — Анализ — Синтез — Ключ)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646648"/>
              </p:ext>
            </p:extLst>
          </p:nvPr>
        </p:nvGraphicFramePr>
        <p:xfrm>
          <a:off x="218659" y="719666"/>
          <a:ext cx="11539331" cy="5174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0546">
                  <a:extLst>
                    <a:ext uri="{9D8B030D-6E8A-4147-A177-3AD203B41FA5}">
                      <a16:colId xmlns:a16="http://schemas.microsoft.com/office/drawing/2014/main" val="1642246857"/>
                    </a:ext>
                  </a:extLst>
                </a:gridCol>
                <a:gridCol w="4778785">
                  <a:extLst>
                    <a:ext uri="{9D8B030D-6E8A-4147-A177-3AD203B41FA5}">
                      <a16:colId xmlns:a16="http://schemas.microsoft.com/office/drawing/2014/main" val="166614121"/>
                    </a:ext>
                  </a:extLst>
                </a:gridCol>
              </a:tblGrid>
              <a:tr h="5174238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</a:t>
                      </a:r>
                    </a:p>
                    <a:p>
                      <a:pPr algn="just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Какая т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81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 обсуждается?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Каково основное утверждение по теме?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Сформулируйте </a:t>
                      </a:r>
                      <a:r>
                        <a:rPr lang="ru-RU" sz="1200" b="0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контрутверждение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что скорее всего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выскажет оппонент в защиту либо для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опровержения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данного утверждения?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Что поддерживает основное утверждение и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контрутверждение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Перечислите эти доводы в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отдельных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колонках.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Содержит ли этот текст непонятные, сложные или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«перегруженные» слова и выражения? Если да, то найдите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поясните их.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Проведите оценку защиты утверждения и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контрутверждения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Определите спорные выводы,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отвлеченные моменты, ошибочные заключения и другие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слабые места спора.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Видите ли вы какие-либо допущения, ценности или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идеологическое влияние в основном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утверждении или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доводах в его защиту? Найдите их и укажите, насколько они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влияют на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справедливость утверждения.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Изложите свое утверждение полностью в следующей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форме: Несмотря на то, что … (укажите </a:t>
                      </a:r>
                      <a:r>
                        <a:rPr lang="ru-RU" sz="1200" b="0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контрутверждение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либо один из самых сильных доводов в его защиту), …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(основное утверждение), поскольку …(главные причины,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побуждающие верить в истинность основного утверждения).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 Является ли полный тезис спорным, но в тоже время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приемлемым для защиты, либо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неприемлемым, либо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слишком сложным для принятия?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 В случае необходимости пересмотрите ваше основное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утверждение и повторите все стадии ТАСК.</a:t>
                      </a:r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546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380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5435" y="1366897"/>
            <a:ext cx="110523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</a:t>
            </a:r>
            <a:r>
              <a:rPr lang="ru-RU" sz="2000" b="1" i="0" u="none" strike="noStrike" baseline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Инсерт</a:t>
            </a:r>
            <a:r>
              <a:rPr lang="ru-RU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(интерактивная система записи для эффективного чтения 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размышления)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«галочкой» помечается то, что им уже известно;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 «минус» помечается то, что противоречит их представлению;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 «плюс» помечается то, что является для них интересным и неожиданным;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«вопросительный знак» ставится, если что-то неясно, возникло желание узнать больше.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54129"/>
              </p:ext>
            </p:extLst>
          </p:nvPr>
        </p:nvGraphicFramePr>
        <p:xfrm>
          <a:off x="2071757" y="4352330"/>
          <a:ext cx="8128000" cy="1293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51760670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1629452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16952371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534682528"/>
                    </a:ext>
                  </a:extLst>
                </a:gridCol>
              </a:tblGrid>
              <a:tr h="713979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24420"/>
                  </a:ext>
                </a:extLst>
              </a:tr>
              <a:tr h="5791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3749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147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1040</Words>
  <Application>Microsoft Office PowerPoint</Application>
  <PresentationFormat>Широкоэкранный</PresentationFormat>
  <Paragraphs>222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La mente</vt:lpstr>
      <vt:lpstr>Муниципальное автономное общеобразовательное учреждение “ Средняя школа № 53”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общеобразовательное учреждение “ Средняя школа № 53”</dc:title>
  <dc:creator>Эрдман</dc:creator>
  <cp:lastModifiedBy>Эрдман</cp:lastModifiedBy>
  <cp:revision>7</cp:revision>
  <dcterms:created xsi:type="dcterms:W3CDTF">2022-11-01T08:00:19Z</dcterms:created>
  <dcterms:modified xsi:type="dcterms:W3CDTF">2022-11-01T08:53:55Z</dcterms:modified>
</cp:coreProperties>
</file>